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tags/tag15.xml" ContentType="application/vnd.openxmlformats-officedocument.presentationml.tags+xml"/>
  <Override PartName="/ppt/notesSlides/notesSlide31.xml" ContentType="application/vnd.openxmlformats-officedocument.presentationml.notesSlide+xml"/>
  <Override PartName="/ppt/tags/tag16.xml" ContentType="application/vnd.openxmlformats-officedocument.presentationml.tags+xml"/>
  <Override PartName="/ppt/notesSlides/notesSlide32.xml" ContentType="application/vnd.openxmlformats-officedocument.presentationml.notesSlide+xml"/>
  <Override PartName="/ppt/tags/tag17.xml" ContentType="application/vnd.openxmlformats-officedocument.presentationml.tags+xml"/>
  <Override PartName="/ppt/notesSlides/notesSlide33.xml" ContentType="application/vnd.openxmlformats-officedocument.presentationml.notesSlide+xml"/>
  <Override PartName="/ppt/tags/tag1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tags/tag20.xml" ContentType="application/vnd.openxmlformats-officedocument.presentationml.tags+xml"/>
  <Override PartName="/ppt/notesSlides/notesSlide38.xml" ContentType="application/vnd.openxmlformats-officedocument.presentationml.notesSlide+xml"/>
  <Override PartName="/ppt/tags/tag21.xml" ContentType="application/vnd.openxmlformats-officedocument.presentationml.tags+xml"/>
  <Override PartName="/ppt/notesSlides/notesSlide39.xml" ContentType="application/vnd.openxmlformats-officedocument.presentationml.notesSlide+xml"/>
  <Override PartName="/ppt/tags/tag22.xml" ContentType="application/vnd.openxmlformats-officedocument.presentationml.tags+xml"/>
  <Override PartName="/ppt/notesSlides/notesSlide40.xml" ContentType="application/vnd.openxmlformats-officedocument.presentationml.notesSlide+xml"/>
  <Override PartName="/ppt/tags/tag23.xml" ContentType="application/vnd.openxmlformats-officedocument.presentationml.tags+xml"/>
  <Override PartName="/ppt/notesSlides/notesSlide41.xml" ContentType="application/vnd.openxmlformats-officedocument.presentationml.notesSlide+xml"/>
  <Override PartName="/ppt/tags/tag24.xml" ContentType="application/vnd.openxmlformats-officedocument.presentationml.tags+xml"/>
  <Override PartName="/ppt/notesSlides/notesSlide42.xml" ContentType="application/vnd.openxmlformats-officedocument.presentationml.notesSlide+xml"/>
  <Override PartName="/ppt/tags/tag2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7.xml" ContentType="application/vnd.openxmlformats-officedocument.presentationml.tags+xml"/>
  <Override PartName="/ppt/notesSlides/notesSlide58.xml" ContentType="application/vnd.openxmlformats-officedocument.presentationml.notesSlide+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11"/>
  </p:notesMasterIdLst>
  <p:handoutMasterIdLst>
    <p:handoutMasterId r:id="rId112"/>
  </p:handoutMasterIdLst>
  <p:sldIdLst>
    <p:sldId id="311" r:id="rId2"/>
    <p:sldId id="338" r:id="rId3"/>
    <p:sldId id="506" r:id="rId4"/>
    <p:sldId id="356" r:id="rId5"/>
    <p:sldId id="340" r:id="rId6"/>
    <p:sldId id="505" r:id="rId7"/>
    <p:sldId id="350" r:id="rId8"/>
    <p:sldId id="366" r:id="rId9"/>
    <p:sldId id="367" r:id="rId10"/>
    <p:sldId id="368" r:id="rId11"/>
    <p:sldId id="370" r:id="rId12"/>
    <p:sldId id="353" r:id="rId13"/>
    <p:sldId id="371" r:id="rId14"/>
    <p:sldId id="372" r:id="rId15"/>
    <p:sldId id="373" r:id="rId16"/>
    <p:sldId id="374" r:id="rId17"/>
    <p:sldId id="375" r:id="rId18"/>
    <p:sldId id="376" r:id="rId19"/>
    <p:sldId id="377" r:id="rId20"/>
    <p:sldId id="447" r:id="rId21"/>
    <p:sldId id="429" r:id="rId22"/>
    <p:sldId id="430" r:id="rId23"/>
    <p:sldId id="431" r:id="rId24"/>
    <p:sldId id="378" r:id="rId25"/>
    <p:sldId id="398" r:id="rId26"/>
    <p:sldId id="399" r:id="rId27"/>
    <p:sldId id="354" r:id="rId28"/>
    <p:sldId id="439" r:id="rId29"/>
    <p:sldId id="440" r:id="rId30"/>
    <p:sldId id="441" r:id="rId31"/>
    <p:sldId id="442" r:id="rId32"/>
    <p:sldId id="444" r:id="rId33"/>
    <p:sldId id="443" r:id="rId34"/>
    <p:sldId id="448" r:id="rId35"/>
    <p:sldId id="445" r:id="rId36"/>
    <p:sldId id="446" r:id="rId37"/>
    <p:sldId id="355" r:id="rId38"/>
    <p:sldId id="392" r:id="rId39"/>
    <p:sldId id="396" r:id="rId40"/>
    <p:sldId id="449" r:id="rId41"/>
    <p:sldId id="395" r:id="rId42"/>
    <p:sldId id="393" r:id="rId43"/>
    <p:sldId id="394" r:id="rId44"/>
    <p:sldId id="397" r:id="rId45"/>
    <p:sldId id="450" r:id="rId46"/>
    <p:sldId id="451" r:id="rId47"/>
    <p:sldId id="383" r:id="rId48"/>
    <p:sldId id="384" r:id="rId49"/>
    <p:sldId id="452" r:id="rId50"/>
    <p:sldId id="453" r:id="rId51"/>
    <p:sldId id="456" r:id="rId52"/>
    <p:sldId id="473" r:id="rId53"/>
    <p:sldId id="458" r:id="rId54"/>
    <p:sldId id="402" r:id="rId55"/>
    <p:sldId id="403" r:id="rId56"/>
    <p:sldId id="404" r:id="rId57"/>
    <p:sldId id="405" r:id="rId58"/>
    <p:sldId id="406" r:id="rId59"/>
    <p:sldId id="407" r:id="rId60"/>
    <p:sldId id="408" r:id="rId61"/>
    <p:sldId id="409" r:id="rId62"/>
    <p:sldId id="410" r:id="rId63"/>
    <p:sldId id="412" r:id="rId64"/>
    <p:sldId id="413" r:id="rId65"/>
    <p:sldId id="411" r:id="rId66"/>
    <p:sldId id="414" r:id="rId67"/>
    <p:sldId id="415" r:id="rId68"/>
    <p:sldId id="416" r:id="rId69"/>
    <p:sldId id="417" r:id="rId70"/>
    <p:sldId id="418" r:id="rId71"/>
    <p:sldId id="419" r:id="rId72"/>
    <p:sldId id="420" r:id="rId73"/>
    <p:sldId id="421" r:id="rId74"/>
    <p:sldId id="422" r:id="rId75"/>
    <p:sldId id="479" r:id="rId76"/>
    <p:sldId id="423" r:id="rId77"/>
    <p:sldId id="460" r:id="rId78"/>
    <p:sldId id="482" r:id="rId79"/>
    <p:sldId id="486" r:id="rId80"/>
    <p:sldId id="424" r:id="rId81"/>
    <p:sldId id="485" r:id="rId82"/>
    <p:sldId id="461" r:id="rId83"/>
    <p:sldId id="427" r:id="rId84"/>
    <p:sldId id="464" r:id="rId85"/>
    <p:sldId id="484" r:id="rId86"/>
    <p:sldId id="480" r:id="rId87"/>
    <p:sldId id="481" r:id="rId88"/>
    <p:sldId id="488" r:id="rId89"/>
    <p:sldId id="428" r:id="rId90"/>
    <p:sldId id="465" r:id="rId91"/>
    <p:sldId id="491" r:id="rId92"/>
    <p:sldId id="492" r:id="rId93"/>
    <p:sldId id="487" r:id="rId94"/>
    <p:sldId id="489" r:id="rId95"/>
    <p:sldId id="490" r:id="rId96"/>
    <p:sldId id="478" r:id="rId97"/>
    <p:sldId id="496" r:id="rId98"/>
    <p:sldId id="386" r:id="rId99"/>
    <p:sldId id="467" r:id="rId100"/>
    <p:sldId id="498" r:id="rId101"/>
    <p:sldId id="504" r:id="rId102"/>
    <p:sldId id="503" r:id="rId103"/>
    <p:sldId id="387" r:id="rId104"/>
    <p:sldId id="470" r:id="rId105"/>
    <p:sldId id="388" r:id="rId106"/>
    <p:sldId id="471" r:id="rId107"/>
    <p:sldId id="389" r:id="rId108"/>
    <p:sldId id="400" r:id="rId109"/>
    <p:sldId id="432" r:id="rId11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61" autoAdjust="0"/>
    <p:restoredTop sz="89871" autoAdjust="0"/>
  </p:normalViewPr>
  <p:slideViewPr>
    <p:cSldViewPr>
      <p:cViewPr varScale="1">
        <p:scale>
          <a:sx n="82" d="100"/>
          <a:sy n="82" d="100"/>
        </p:scale>
        <p:origin x="1744" y="184"/>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5/2/18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5/2/18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99.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108.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109.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welcome everyone, nice to meet you all. My name is Julien and I’m a guest speaker for today’s intro class.</a:t>
            </a:r>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502670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what is data science? What is the first image that comes to mind when hearing the words data science?</a:t>
            </a:r>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27942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Statistics or mathematical models</a:t>
            </a:r>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462830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Spreadsheets</a:t>
            </a:r>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Databases</a:t>
            </a:r>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Graphs and visualizations</a:t>
            </a:r>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all very important aspects of data science that we will talk about throughout this course but fundamentally, data science is about two different concepts: fundamentally, data science is about story-telling and truth telling.</a:t>
            </a:r>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44727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lot of the times, data scientists focus on the numbers and on the tools but lose sight of what really matters: which is trying to understand something and communicate your findings. There is always a fundamental reason why you’re looking through some data, you don’t do it for the love of spreadsheets, you do it to answer a question, to discover something and to tell a story.</a:t>
            </a:r>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198717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let’s talk about truth telling. What we mean is that data allows us to know how the world is (retrospective analysis), how the world will be (predictive analysis) and how the world could be (modeling). There is truth to data.</a:t>
            </a:r>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341197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show you this graph that shows the number of cigarettes smoked and the number of lung cancer deaths as a function of years. This data is true, it tells us something true about our world today. And you can’t dismiss that.</a:t>
            </a:r>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sz="1200" kern="1200" dirty="0">
                <a:solidFill>
                  <a:schemeClr val="tx1"/>
                </a:solidFill>
                <a:effectLst/>
                <a:latin typeface="+mn-lt"/>
                <a:ea typeface="+mn-ea"/>
                <a:cs typeface="+mn-cs"/>
              </a:rPr>
              <a:t>We’re going to start this class by having every one of you introduce themselves. </a:t>
            </a:r>
          </a:p>
          <a:p>
            <a:r>
              <a:rPr lang="en-US" sz="1200" kern="1200" dirty="0">
                <a:solidFill>
                  <a:schemeClr val="tx1"/>
                </a:solidFill>
                <a:effectLst/>
                <a:latin typeface="+mn-lt"/>
                <a:ea typeface="+mn-ea"/>
                <a:cs typeface="+mn-cs"/>
              </a:rPr>
              <a:t>We’re going to spend a lot of time together in the next six months. it’s very important that we get to know each other and that we build a community. </a:t>
            </a:r>
          </a:p>
          <a:p>
            <a:r>
              <a:rPr lang="en-US" sz="1200" kern="1200" dirty="0">
                <a:solidFill>
                  <a:schemeClr val="tx1"/>
                </a:solidFill>
                <a:effectLst/>
                <a:latin typeface="+mn-lt"/>
                <a:ea typeface="+mn-ea"/>
                <a:cs typeface="+mn-cs"/>
              </a:rPr>
              <a:t>So let’s hear a little bit about you. Briefly tell us your name, where you’re from, what’s your background and what are your goals for this class, why are you here?</a:t>
            </a:r>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might also tell us something about the future. When we use data to predict where a stock is headed, we’re trying to tell the truth about the future.</a:t>
            </a:r>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also compare data to a certain model, to understand what is true and what is not. In essence, data analysts need to be well versed in understanding what's true from what's false, and they use data to make these determinations.</a:t>
            </a:r>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thing that’s very important and is often ignored is story-telling.</a:t>
            </a:r>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03655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can be meaningless, so this is … and it looks meaningless. But if you spend the time and organize that data another way, you can start seeing a story unfold.</a:t>
            </a:r>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data analysts, your job will also be to communicate your results, you will need to create a narrative, the story of the data they are analyzing. Data as story telling has become a very important part of media these days.</a:t>
            </a:r>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analysis and data science are not exact sciences. There isn't a linear pathway to becoming a data professional. Instead, to be a good data analyst requires being well-versed in a variety of tools, technologies, approaches, and strategic processes. In this class, you will learn how to use many of these tools. You will create your own tool belt.</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sz="1200" kern="1200" dirty="0">
                <a:solidFill>
                  <a:schemeClr val="tx1"/>
                </a:solidFill>
                <a:effectLst/>
                <a:latin typeface="+mn-lt"/>
                <a:ea typeface="+mn-ea"/>
                <a:cs typeface="+mn-cs"/>
              </a:rPr>
              <a:t>this program, we will try to focus on truth telling and story telling and we will use a variety of means to do that. We will use tools like Excel, Python, MySQL, … But we will always use this tools with the goals of truth telling or story telling.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to get a sense of what people are familiar with, raise your hand if you ever worked with Python? What about JavaScript? Cool.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by the end of this program, you will all have a pretty good set of tools under your belt and that will make you very competitive.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tools fall in four different categories: Programming languages, Statistical methods, Data storage/retrieval and reporting capabilities.</a:t>
            </a:r>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we will be doing on a daily basis will be rather different than what we’re doing today. Today, I’m spending a lot of time </a:t>
            </a:r>
            <a:r>
              <a:rPr lang="en-US" sz="1200" kern="1200" dirty="0" err="1">
                <a:solidFill>
                  <a:schemeClr val="tx1"/>
                </a:solidFill>
                <a:effectLst/>
                <a:latin typeface="+mn-lt"/>
                <a:ea typeface="+mn-ea"/>
                <a:cs typeface="+mn-cs"/>
              </a:rPr>
              <a:t>monologuing</a:t>
            </a:r>
            <a:r>
              <a:rPr lang="en-US" sz="1200" kern="1200" dirty="0">
                <a:solidFill>
                  <a:schemeClr val="tx1"/>
                </a:solidFill>
                <a:effectLst/>
                <a:latin typeface="+mn-lt"/>
                <a:ea typeface="+mn-ea"/>
                <a:cs typeface="+mn-cs"/>
              </a:rPr>
              <a:t> and lecturing. But in the rest of the program, you’ll be doing most of the work. Typically, I’ll give a brief lecture at the beginning of class, I’ll show you some quick demos and the rest of the time, you’ll spend it on exercises, discussions and project.</a:t>
            </a:r>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That’s really the heart of this program. A lot of programs are very passive and by the end of the day, you don’t necessarily learn much. In this program, we will really focus on being as active as possible. You’ll learn by doing.</a:t>
            </a:r>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here’s an overview of what we’ll be doing in the coming months.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We’ll be spending a couple weeks on Excel and VBA. For some of you, this will be easy.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Then, we’ll spend a lot of time on Python and Pandas.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We’ll dive into databases, like MySQL and MongoDB.</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Then, we’ll talk about JavaScript and web-based data visualization.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Finally, we’ll cover some advanced topics like Hadoop, Tableau, Machine Learning and will work on final projects.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all of this feels a little bit overwhelming, remember that we’ll do this one day at time and we’ll learn one tool at time.</a:t>
            </a:r>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a long ways to go. If all of this is a little bit overwhelming, remember that we’ll do this one day at time and one tool at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not going to be easy but you will learn a lot and hopefully, you’ll also have fun along the way.</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1805422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Embrace your inner toddler: don’t be afraid to be a beginner. You’re here to learn right? So, it’s okay not to know something. In fact, admitting that you don’t know something will allow you to invest the time necessary to succeed.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Humility is the first requirement to be successful in this program.</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only things that will guarantee success are hard work, humility, and a relentless desire to be better.</a:t>
            </a:r>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going to be tough. Data analysis is hard, coding is hard. It will take time and there is no way around it, you </a:t>
            </a:r>
            <a:r>
              <a:rPr lang="en-US" sz="1200" kern="1200" dirty="0" err="1">
                <a:solidFill>
                  <a:schemeClr val="tx1"/>
                </a:solidFill>
                <a:effectLst/>
                <a:latin typeface="+mn-lt"/>
                <a:ea typeface="+mn-ea"/>
                <a:cs typeface="+mn-cs"/>
              </a:rPr>
              <a:t>gotta</a:t>
            </a:r>
            <a:r>
              <a:rPr lang="en-US" sz="1200" kern="1200" dirty="0">
                <a:solidFill>
                  <a:schemeClr val="tx1"/>
                </a:solidFill>
                <a:effectLst/>
                <a:latin typeface="+mn-lt"/>
                <a:ea typeface="+mn-ea"/>
                <a:cs typeface="+mn-cs"/>
              </a:rPr>
              <a:t> work hard.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Sometimes, you will have doubts.</a:t>
            </a:r>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sz="1200" kern="1200" dirty="0">
                <a:solidFill>
                  <a:schemeClr val="tx1"/>
                </a:solidFill>
                <a:effectLst/>
                <a:latin typeface="+mn-lt"/>
                <a:ea typeface="+mn-ea"/>
                <a:cs typeface="+mn-cs"/>
              </a:rPr>
              <a:t>But the thing is, every data scientist and every software engineer started somewhere and were beginner at some point. And now, they’re data analysts.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takes time but you have what it takes. I know that you do.</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Sometimes, it will be frustrating because things don’t work or maybe you’ll feel overwhelmed. I think it’s part of the process. I think this feeling is basically your brain telling you: oh wow, that’s a lot to absorb, I need a little time to digest this and put some order into things. I really think that feeling is a necessary step before any lightbulb moment, where all pieces of the puzzle finally click together. So, don’t worry about those times where you feel frustrated. There will be a lot of those times. And that’s okay. Just know it’s coming. And just know that there will also be a lot of victories along the way and a lot of light bulb moments.</a:t>
            </a:r>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What’s going to very important in this class is the community that we will be forming. You, Shani, your </a:t>
            </a:r>
            <a:r>
              <a:rPr lang="en-US" sz="1200" kern="1200" dirty="0" err="1">
                <a:solidFill>
                  <a:schemeClr val="tx1"/>
                </a:solidFill>
                <a:effectLst/>
                <a:latin typeface="+mn-lt"/>
                <a:ea typeface="+mn-ea"/>
                <a:cs typeface="+mn-cs"/>
              </a:rPr>
              <a:t>Tas</a:t>
            </a:r>
            <a:r>
              <a:rPr lang="en-US" sz="1200" kern="1200" dirty="0">
                <a:solidFill>
                  <a:schemeClr val="tx1"/>
                </a:solidFill>
                <a:effectLst/>
                <a:latin typeface="+mn-lt"/>
                <a:ea typeface="+mn-ea"/>
                <a:cs typeface="+mn-cs"/>
              </a:rPr>
              <a:t> and your instructor , you will be spending a lot of time together. We’re like a big family embarking on a long journey. We’re in this together. Your victories are every one’s victories. When you have a hard time, we will have a hard time too. And when you will think something is easy, well maybe the rest of us will still have a hard time. The TAs and I will be there every step of the way to help you but mostly, we need you guys to help each other. We need guys to motivate each other and being there for one another. Because, nobody else in the world will understand better what you’re going through than the rest of us. So, my advice is let’s be an awesome family.</a:t>
            </a:r>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Put in the hours.</a:t>
            </a:r>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Celebrate your successes. Constantly remind yourself of all the things that you learned and how much progress that you made. Focusing on the successes can be very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 question until now?</a:t>
            </a:r>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53</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we move on to the course overview, let’s talk a little bit about data. After all, that’s what you’re all here for.</a:t>
            </a:r>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103</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105</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107</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108</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109</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why do you think data science or data analysis is such a hot topic these </a:t>
            </a:r>
            <a:r>
              <a:rPr lang="en-US" sz="1200" kern="1200">
                <a:solidFill>
                  <a:schemeClr val="tx1"/>
                </a:solidFill>
                <a:effectLst/>
                <a:latin typeface="+mn-lt"/>
                <a:ea typeface="+mn-ea"/>
                <a:cs typeface="+mn-cs"/>
              </a:rPr>
              <a:t>days?</a:t>
            </a:r>
          </a:p>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047201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t>
            </a:r>
            <a:r>
              <a:rPr lang="en-US" sz="1200" kern="1200" dirty="0">
                <a:solidFill>
                  <a:schemeClr val="tx1"/>
                </a:solidFill>
                <a:effectLst/>
                <a:latin typeface="+mn-lt"/>
                <a:ea typeface="+mn-ea"/>
                <a:cs typeface="+mn-cs"/>
              </a:rPr>
              <a:t>xplosion of digital data created in recent years, because we generate a lot of data with our devices, the internet. These days, a lot of things that we do is digitized and transformed into data.</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t>
            </a:r>
            <a:r>
              <a:rPr lang="en-US" sz="1200" kern="1200" dirty="0">
                <a:solidFill>
                  <a:schemeClr val="tx1"/>
                </a:solidFill>
                <a:effectLst/>
                <a:latin typeface="+mn-lt"/>
                <a:ea typeface="+mn-ea"/>
                <a:cs typeface="+mn-cs"/>
              </a:rPr>
              <a:t>he second thing is, we have better tools that we used to to analyze all of the data generated: Python modules, Hadoop, D3.js. There are a lot of tools that have been specifically built to handle and analyze large data sets and to discover trends and patterns. We also have more powerful computers that allow us to can handle all of that.</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t>
            </a:r>
            <a:r>
              <a:rPr lang="en-US" sz="1200" kern="1200" dirty="0">
                <a:solidFill>
                  <a:schemeClr val="tx1"/>
                </a:solidFill>
                <a:effectLst/>
                <a:latin typeface="+mn-lt"/>
                <a:ea typeface="+mn-ea"/>
                <a:cs typeface="+mn-cs"/>
              </a:rPr>
              <a:t>he third reason is that recently, a lot of company realized that data has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
            <a:r>
              <a:rPr lang="en-US" sz="1200" kern="1200" dirty="0">
                <a:solidFill>
                  <a:schemeClr val="tx1"/>
                </a:solidFill>
                <a:effectLst/>
                <a:latin typeface="+mn-lt"/>
                <a:ea typeface="+mn-ea"/>
                <a:cs typeface="+mn-cs"/>
              </a:rPr>
              <a:t>at do you think makes data valuable to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Decision making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Targeting and personalization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65366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5/2/18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5/2/18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tif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33.png"/><Relationship Id="rId7" Type="http://schemas.openxmlformats.org/officeDocument/2006/relationships/image" Target="../media/image37.jpeg"/><Relationship Id="rId12" Type="http://schemas.openxmlformats.org/officeDocument/2006/relationships/image" Target="../media/image42.jpeg"/><Relationship Id="rId17" Type="http://schemas.openxmlformats.org/officeDocument/2006/relationships/image" Target="../media/image47.jpeg"/><Relationship Id="rId2" Type="http://schemas.openxmlformats.org/officeDocument/2006/relationships/notesSlide" Target="../notesSlides/notesSlide29.xml"/><Relationship Id="rId16" Type="http://schemas.openxmlformats.org/officeDocument/2006/relationships/image" Target="../media/image46.jpeg"/><Relationship Id="rId1" Type="http://schemas.openxmlformats.org/officeDocument/2006/relationships/slideLayout" Target="../slideLayouts/slideLayout3.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jpe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gif"/><Relationship Id="rId4" Type="http://schemas.openxmlformats.org/officeDocument/2006/relationships/image" Target="../media/image78.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1.xml"/><Relationship Id="rId7" Type="http://schemas.openxmlformats.org/officeDocument/2006/relationships/image" Target="../media/image80.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1.png"/></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F6842E34-0CB7-C144-89BF-217F8D9124B2}" type="datetime1">
              <a:rPr lang="en-US" smtClean="0"/>
              <a:t>5/2/18</a:t>
            </a:fld>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a:t>
            </a:r>
          </a:p>
        </p:txBody>
      </p:sp>
      <p:pic>
        <p:nvPicPr>
          <p:cNvPr id="4" name="Picture 3">
            <a:extLst>
              <a:ext uri="{FF2B5EF4-FFF2-40B4-BE49-F238E27FC236}">
                <a16:creationId xmlns:a16="http://schemas.microsoft.com/office/drawing/2014/main" id="{A3D6A571-619D-584A-9BE8-DB7C7A43E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28800"/>
            <a:ext cx="2857500" cy="2857500"/>
          </a:xfrm>
          <a:prstGeom prst="rect">
            <a:avLst/>
          </a:prstGeom>
        </p:spPr>
      </p:pic>
      <p:pic>
        <p:nvPicPr>
          <p:cNvPr id="6" name="Picture 5">
            <a:extLst>
              <a:ext uri="{FF2B5EF4-FFF2-40B4-BE49-F238E27FC236}">
                <a16:creationId xmlns:a16="http://schemas.microsoft.com/office/drawing/2014/main" id="{BB692699-B77F-B047-A40D-F457D45EE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891884" y="2121694"/>
            <a:ext cx="4038599" cy="2271712"/>
          </a:xfrm>
          <a:prstGeom prst="rect">
            <a:avLst/>
          </a:prstGeom>
        </p:spPr>
      </p:pic>
      <p:sp>
        <p:nvSpPr>
          <p:cNvPr id="7" name="TextBox 6">
            <a:extLst>
              <a:ext uri="{FF2B5EF4-FFF2-40B4-BE49-F238E27FC236}">
                <a16:creationId xmlns:a16="http://schemas.microsoft.com/office/drawing/2014/main" id="{2D55B35B-8E30-034E-B3F6-248F93734269}"/>
              </a:ext>
            </a:extLst>
          </p:cNvPr>
          <p:cNvSpPr txBox="1"/>
          <p:nvPr/>
        </p:nvSpPr>
        <p:spPr>
          <a:xfrm>
            <a:off x="1885332" y="4800600"/>
            <a:ext cx="915635" cy="369332"/>
          </a:xfrm>
          <a:prstGeom prst="rect">
            <a:avLst/>
          </a:prstGeom>
          <a:noFill/>
        </p:spPr>
        <p:txBody>
          <a:bodyPr wrap="none" rtlCol="0">
            <a:spAutoFit/>
          </a:bodyPr>
          <a:lstStyle/>
          <a:p>
            <a:r>
              <a:rPr lang="en-US" dirty="0"/>
              <a:t>Ahmed</a:t>
            </a:r>
          </a:p>
        </p:txBody>
      </p:sp>
      <p:sp>
        <p:nvSpPr>
          <p:cNvPr id="8" name="TextBox 7">
            <a:extLst>
              <a:ext uri="{FF2B5EF4-FFF2-40B4-BE49-F238E27FC236}">
                <a16:creationId xmlns:a16="http://schemas.microsoft.com/office/drawing/2014/main" id="{838A6235-059D-AD4E-A2B7-1D18FE8B1156}"/>
              </a:ext>
            </a:extLst>
          </p:cNvPr>
          <p:cNvSpPr txBox="1"/>
          <p:nvPr/>
        </p:nvSpPr>
        <p:spPr>
          <a:xfrm>
            <a:off x="6453365" y="5410200"/>
            <a:ext cx="902811" cy="369332"/>
          </a:xfrm>
          <a:prstGeom prst="rect">
            <a:avLst/>
          </a:prstGeom>
          <a:noFill/>
        </p:spPr>
        <p:txBody>
          <a:bodyPr wrap="none" rtlCol="0">
            <a:spAutoFit/>
          </a:bodyPr>
          <a:lstStyle/>
          <a:p>
            <a:r>
              <a:rPr lang="en-US" dirty="0" err="1"/>
              <a:t>Sufyan</a:t>
            </a:r>
            <a:endParaRPr lang="en-US" dirty="0"/>
          </a:p>
        </p:txBody>
      </p:sp>
    </p:spTree>
    <p:extLst>
      <p:ext uri="{BB962C8B-B14F-4D97-AF65-F5344CB8AC3E}">
        <p14:creationId xmlns:p14="http://schemas.microsoft.com/office/powerpoint/2010/main" val="11718839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Seaborn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me</a:t>
            </a:r>
          </a:p>
        </p:txBody>
      </p:sp>
      <p:sp>
        <p:nvSpPr>
          <p:cNvPr id="9" name="Shape 70"/>
          <p:cNvSpPr txBox="1">
            <a:spLocks/>
          </p:cNvSpPr>
          <p:nvPr/>
        </p:nvSpPr>
        <p:spPr>
          <a:xfrm>
            <a:off x="4191000" y="990600"/>
            <a:ext cx="4953000" cy="537728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dirty="0">
                <a:latin typeface="Arial" panose="020B0604020202020204" pitchFamily="34" charset="0"/>
                <a:ea typeface="Roboto" panose="02000000000000000000" pitchFamily="2" charset="0"/>
                <a:cs typeface="Arial" panose="020B0604020202020204" pitchFamily="34" charset="0"/>
              </a:rPr>
              <a:t>Julien </a:t>
            </a:r>
            <a:r>
              <a:rPr lang="en-US" sz="2000" b="1" dirty="0" err="1">
                <a:latin typeface="Arial" panose="020B0604020202020204" pitchFamily="34" charset="0"/>
                <a:ea typeface="Roboto" panose="02000000000000000000" pitchFamily="2" charset="0"/>
                <a:cs typeface="Arial" panose="020B0604020202020204" pitchFamily="34" charset="0"/>
              </a:rPr>
              <a:t>Spronck</a:t>
            </a:r>
            <a:endParaRPr lang="en" sz="20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From Belgium</a:t>
            </a:r>
          </a:p>
          <a:p>
            <a:pPr marL="685800" indent="-457200">
              <a:spcBef>
                <a:spcPts val="0"/>
              </a:spcBef>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Background in Optics, Physics Engineering and Astronomy</a:t>
            </a:r>
          </a:p>
          <a:p>
            <a:pPr marL="228600" indent="0">
              <a:spcBef>
                <a:spcPts val="0"/>
              </a:spcBef>
              <a:buNone/>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Love teaching and learning</a:t>
            </a: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Love programming, web design</a:t>
            </a:r>
          </a:p>
          <a:p>
            <a:pPr marL="685800" indent="-457200">
              <a:spcBef>
                <a:spcPts val="0"/>
              </a:spcBef>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Love the outdoors (hiking, climbing, running, …)</a:t>
            </a:r>
          </a:p>
          <a:p>
            <a:pPr marL="685800" indent="-457200">
              <a:spcBef>
                <a:spcPts val="0"/>
              </a:spcBef>
            </a:pPr>
            <a:endParaRPr lang="en" sz="20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b="1" dirty="0">
              <a:latin typeface="Arial" panose="020B0604020202020204" pitchFamily="34" charset="0"/>
              <a:ea typeface="Roboto" panose="02000000000000000000" pitchFamily="2" charset="0"/>
              <a:cs typeface="Arial" panose="020B0604020202020204" pitchFamily="34" charset="0"/>
            </a:endParaRPr>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4895"/>
          <a:stretch/>
        </p:blipFill>
        <p:spPr>
          <a:xfrm>
            <a:off x="304800" y="1507541"/>
            <a:ext cx="3597402" cy="4038599"/>
          </a:xfrm>
          <a:prstGeom prst="rect">
            <a:avLst/>
          </a:prstGeom>
        </p:spPr>
      </p:pic>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There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41449" y="2057906"/>
            <a:ext cx="7561685" cy="3046988"/>
          </a:xfrm>
          <a:prstGeom prst="rect">
            <a:avLst/>
          </a:prstGeom>
          <a:noFill/>
        </p:spPr>
        <p:txBody>
          <a:bodyPr wrap="none" rtlCol="0">
            <a:spAutoFit/>
          </a:bodyPr>
          <a:lstStyle/>
          <a:p>
            <a:pPr algn="ctr"/>
            <a:r>
              <a:rPr lang="en-US" sz="2400" dirty="0">
                <a:solidFill>
                  <a:schemeClr val="bg1"/>
                </a:solidFill>
              </a:rPr>
              <a:t>MASCARA: Multi-site All-Sky </a:t>
            </a:r>
            <a:r>
              <a:rPr lang="en-US" sz="2400" dirty="0" err="1">
                <a:solidFill>
                  <a:schemeClr val="bg1"/>
                </a:solidFill>
              </a:rPr>
              <a:t>CAmeRA</a:t>
            </a:r>
            <a:endParaRPr lang="en-US" sz="2400" dirty="0">
              <a:solidFill>
                <a:schemeClr val="bg1"/>
              </a:solidFill>
            </a:endParaRPr>
          </a:p>
          <a:p>
            <a:pPr algn="ctr"/>
            <a:endParaRPr lang="en-US" sz="2400" dirty="0">
              <a:solidFill>
                <a:schemeClr val="bg1"/>
              </a:solidFill>
            </a:endParaRPr>
          </a:p>
          <a:p>
            <a:pPr marL="342900" indent="-342900" algn="ctr">
              <a:buFont typeface="Symbol" charset="2"/>
              <a:buChar char="Þ"/>
            </a:pPr>
            <a:r>
              <a:rPr lang="en-US" sz="2400" dirty="0">
                <a:solidFill>
                  <a:schemeClr val="bg1"/>
                </a:solidFill>
              </a:rPr>
              <a:t>20 000 000 images</a:t>
            </a:r>
          </a:p>
          <a:p>
            <a:pPr marL="342900" indent="-342900" algn="ctr">
              <a:buFont typeface="Symbol" charset="2"/>
              <a:buChar char="Þ"/>
            </a:pPr>
            <a:endParaRPr lang="en-US" sz="2400" dirty="0">
              <a:solidFill>
                <a:schemeClr val="bg1"/>
              </a:solidFill>
            </a:endParaRPr>
          </a:p>
          <a:p>
            <a:pPr marL="342900" indent="-342900" algn="ctr">
              <a:buFont typeface="Symbol" charset="2"/>
              <a:buChar char="Þ"/>
            </a:pPr>
            <a:r>
              <a:rPr lang="en-US" sz="2400" dirty="0">
                <a:solidFill>
                  <a:schemeClr val="bg1"/>
                </a:solidFill>
              </a:rPr>
              <a:t> over 1 billion data points</a:t>
            </a:r>
          </a:p>
          <a:p>
            <a:pPr algn="ctr"/>
            <a:endParaRPr lang="en-US" sz="2400" dirty="0">
              <a:solidFill>
                <a:schemeClr val="bg1"/>
              </a:solidFill>
            </a:endParaRPr>
          </a:p>
          <a:p>
            <a:pPr algn="ctr"/>
            <a:r>
              <a:rPr lang="en-US" sz="2400" dirty="0">
                <a:solidFill>
                  <a:schemeClr val="bg1"/>
                </a:solidFill>
              </a:rPr>
              <a:t>Process, analyze, visualize all data to discover trends,</a:t>
            </a:r>
          </a:p>
          <a:p>
            <a:pPr algn="ctr"/>
            <a:r>
              <a:rPr lang="en-US" sz="2400" dirty="0">
                <a:solidFill>
                  <a:schemeClr val="bg1"/>
                </a:solidFill>
              </a:rPr>
              <a:t>patterns =&gt; scientific discoveries</a:t>
            </a:r>
          </a:p>
        </p:txBody>
      </p:sp>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54" y="914400"/>
            <a:ext cx="4343400" cy="283116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534589"/>
            <a:ext cx="2882900" cy="16580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42874"/>
            <a:ext cx="4343400" cy="3060124"/>
          </a:xfrm>
          <a:prstGeom prst="rect">
            <a:avLst/>
          </a:prstGeom>
        </p:spPr>
      </p:pic>
      <p:sp>
        <p:nvSpPr>
          <p:cNvPr id="7" name="TextBox 6"/>
          <p:cNvSpPr txBox="1"/>
          <p:nvPr/>
        </p:nvSpPr>
        <p:spPr>
          <a:xfrm>
            <a:off x="7230323" y="816763"/>
            <a:ext cx="1685077" cy="523220"/>
          </a:xfrm>
          <a:prstGeom prst="rect">
            <a:avLst/>
          </a:prstGeom>
          <a:noFill/>
        </p:spPr>
        <p:txBody>
          <a:bodyPr wrap="none" rtlCol="0">
            <a:spAutoFit/>
          </a:bodyPr>
          <a:lstStyle/>
          <a:p>
            <a:r>
              <a:rPr lang="en-US" sz="2800"/>
              <a:t>d3lines.js</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2316" y="5037228"/>
            <a:ext cx="2880360" cy="1155445"/>
          </a:xfrm>
          <a:prstGeom prst="rect">
            <a:avLst/>
          </a:prstGeom>
        </p:spPr>
      </p:pic>
    </p:spTree>
    <p:extLst>
      <p:ext uri="{BB962C8B-B14F-4D97-AF65-F5344CB8AC3E}">
        <p14:creationId xmlns:p14="http://schemas.microsoft.com/office/powerpoint/2010/main" val="1226712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2060" name="Picture 12" descr="Image result for food review websi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0087"/>
            <a:ext cx="9144000" cy="44053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spTree>
    <p:extLst>
      <p:ext uri="{BB962C8B-B14F-4D97-AF65-F5344CB8AC3E}">
        <p14:creationId xmlns:p14="http://schemas.microsoft.com/office/powerpoint/2010/main" val="77466805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17962</TotalTime>
  <Words>4342</Words>
  <Application>Microsoft Macintosh PowerPoint</Application>
  <PresentationFormat>On-screen Show (4:3)</PresentationFormat>
  <Paragraphs>619</Paragraphs>
  <Slides>109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Roboto</vt:lpstr>
      <vt:lpstr>Symbol</vt:lpstr>
      <vt:lpstr>Wingdings</vt:lpstr>
      <vt:lpstr>1_Unbranded</vt:lpstr>
      <vt:lpstr>Zen of Data</vt:lpstr>
      <vt:lpstr>Quick Introductions! (30 seconds)</vt:lpstr>
      <vt:lpstr>TAs</vt:lpstr>
      <vt:lpstr>About me</vt:lpstr>
      <vt:lpstr>Things I’ve Worked On…</vt:lpstr>
      <vt:lpstr>Things I’ve Worked On…</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Subway Delays… According to Twitter</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There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Step 6:  Assemble and Clean the Data</vt:lpstr>
      <vt:lpstr>Pulling with Python</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lpstr>Data As… Story-Telling</vt:lpstr>
      <vt:lpstr>Data As… Story-Telling</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Julien spronck</cp:lastModifiedBy>
  <cp:revision>1682</cp:revision>
  <cp:lastPrinted>2016-01-30T16:23:56Z</cp:lastPrinted>
  <dcterms:created xsi:type="dcterms:W3CDTF">2015-01-20T17:19:00Z</dcterms:created>
  <dcterms:modified xsi:type="dcterms:W3CDTF">2018-05-02T16:14:24Z</dcterms:modified>
</cp:coreProperties>
</file>